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notesMasterIdLst>
    <p:notesMasterId r:id="rId10"/>
  </p:notesMasterIdLst>
  <p:sldIdLst>
    <p:sldId id="256" r:id="rId2"/>
    <p:sldId id="258" r:id="rId3"/>
    <p:sldId id="259" r:id="rId4"/>
    <p:sldId id="260" r:id="rId5"/>
    <p:sldId id="261" r:id="rId6"/>
    <p:sldId id="262" r:id="rId7"/>
    <p:sldId id="263" r:id="rId8"/>
    <p:sldId id="264" r:id="rId9"/>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8A54A0"/>
    <a:srgbClr val="FF63DE"/>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2 - Θέση ημερομηνίας"/>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F46EC1A-C3CA-4DC5-971B-F4530AF8953E}" type="datetimeFigureOut">
              <a:rPr lang="el-GR" smtClean="0"/>
              <a:pPr/>
              <a:t>20/4/2015</a:t>
            </a:fld>
            <a:endParaRPr lang="el-GR"/>
          </a:p>
        </p:txBody>
      </p:sp>
      <p:sp>
        <p:nvSpPr>
          <p:cNvPr id="4" name="3 - Θέση εικόνας διαφάνειας"/>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4 - Θέση σημειώσεων"/>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5 - Θέση υποσέλιδου"/>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6 - Θέση αριθμού διαφάνειας"/>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772E332-BE64-4FDD-92D6-02950C423D61}" type="slidenum">
              <a:rPr lang="el-GR" smtClean="0"/>
              <a:pPr/>
              <a:t>‹#›</a:t>
            </a:fld>
            <a:endParaRPr lang="el-G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9" name="8 - Υπότιτλος"/>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
        <p:nvSpPr>
          <p:cNvPr id="28" name="27 - Τίτλος"/>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l-GR" smtClean="0"/>
              <a:t>Kλικ για επεξεργασία του τίτλου</a:t>
            </a:r>
            <a:endParaRPr kumimoji="0" lang="en-US"/>
          </a:p>
        </p:txBody>
      </p:sp>
      <p:cxnSp>
        <p:nvCxnSpPr>
          <p:cNvPr id="8" name="7 - Ευθεία γραμμή σύνδεσης"/>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12 - Ευθεία γραμμή σύνδεσης"/>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13 - Έλλειψη"/>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14 - Θέση ημερομηνίας"/>
          <p:cNvSpPr>
            <a:spLocks noGrp="1"/>
          </p:cNvSpPr>
          <p:nvPr>
            <p:ph type="dt" sz="half" idx="10"/>
          </p:nvPr>
        </p:nvSpPr>
        <p:spPr/>
        <p:txBody>
          <a:bodyPr/>
          <a:lstStyle/>
          <a:p>
            <a:fld id="{2490D3FB-6F8C-4B3A-81FB-ED74008FA09B}" type="datetimeFigureOut">
              <a:rPr lang="el-GR" smtClean="0"/>
              <a:pPr/>
              <a:t>20/4/2015</a:t>
            </a:fld>
            <a:endParaRPr lang="el-GR"/>
          </a:p>
        </p:txBody>
      </p:sp>
      <p:sp>
        <p:nvSpPr>
          <p:cNvPr id="16" name="15 - Θέση αριθμού διαφάνειας"/>
          <p:cNvSpPr>
            <a:spLocks noGrp="1"/>
          </p:cNvSpPr>
          <p:nvPr>
            <p:ph type="sldNum" sz="quarter" idx="11"/>
          </p:nvPr>
        </p:nvSpPr>
        <p:spPr/>
        <p:txBody>
          <a:bodyPr/>
          <a:lstStyle/>
          <a:p>
            <a:fld id="{F5777B65-5E46-4297-804F-6F2FDE1D6F7D}" type="slidenum">
              <a:rPr lang="el-GR" smtClean="0"/>
              <a:pPr/>
              <a:t>‹#›</a:t>
            </a:fld>
            <a:endParaRPr lang="el-GR"/>
          </a:p>
        </p:txBody>
      </p:sp>
      <p:sp>
        <p:nvSpPr>
          <p:cNvPr id="17" name="16 - Θέση υποσέλιδου"/>
          <p:cNvSpPr>
            <a:spLocks noGrp="1"/>
          </p:cNvSpPr>
          <p:nvPr>
            <p:ph type="ftr" sz="quarter" idx="12"/>
          </p:nvPr>
        </p:nvSpPr>
        <p:spPr/>
        <p:txBody>
          <a:bodyPr/>
          <a:lstStyle/>
          <a:p>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2490D3FB-6F8C-4B3A-81FB-ED74008FA09B}" type="datetimeFigureOut">
              <a:rPr lang="el-GR" smtClean="0"/>
              <a:pPr/>
              <a:t>20/4/2015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F5777B65-5E46-4297-804F-6F2FDE1D6F7D}"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2490D3FB-6F8C-4B3A-81FB-ED74008FA09B}" type="datetimeFigureOut">
              <a:rPr lang="el-GR" smtClean="0"/>
              <a:pPr/>
              <a:t>20/4/2015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F5777B65-5E46-4297-804F-6F2FDE1D6F7D}"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9" name="8 - Θέση περιεχομένου"/>
          <p:cNvSpPr>
            <a:spLocks noGrp="1"/>
          </p:cNvSpPr>
          <p:nvPr>
            <p:ph idx="1"/>
          </p:nvPr>
        </p:nvSpPr>
        <p:spPr>
          <a:xfrm>
            <a:off x="457200" y="1524000"/>
            <a:ext cx="8229600" cy="45720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4" name="13 - Θέση ημερομηνίας"/>
          <p:cNvSpPr>
            <a:spLocks noGrp="1"/>
          </p:cNvSpPr>
          <p:nvPr>
            <p:ph type="dt" sz="half" idx="14"/>
          </p:nvPr>
        </p:nvSpPr>
        <p:spPr/>
        <p:txBody>
          <a:bodyPr/>
          <a:lstStyle/>
          <a:p>
            <a:fld id="{2490D3FB-6F8C-4B3A-81FB-ED74008FA09B}" type="datetimeFigureOut">
              <a:rPr lang="el-GR" smtClean="0"/>
              <a:pPr/>
              <a:t>20/4/2015</a:t>
            </a:fld>
            <a:endParaRPr lang="el-GR"/>
          </a:p>
        </p:txBody>
      </p:sp>
      <p:sp>
        <p:nvSpPr>
          <p:cNvPr id="15" name="14 - Θέση αριθμού διαφάνειας"/>
          <p:cNvSpPr>
            <a:spLocks noGrp="1"/>
          </p:cNvSpPr>
          <p:nvPr>
            <p:ph type="sldNum" sz="quarter" idx="15"/>
          </p:nvPr>
        </p:nvSpPr>
        <p:spPr/>
        <p:txBody>
          <a:bodyPr/>
          <a:lstStyle>
            <a:lvl1pPr algn="ctr">
              <a:defRPr/>
            </a:lvl1pPr>
          </a:lstStyle>
          <a:p>
            <a:fld id="{F5777B65-5E46-4297-804F-6F2FDE1D6F7D}" type="slidenum">
              <a:rPr lang="el-GR" smtClean="0"/>
              <a:pPr/>
              <a:t>‹#›</a:t>
            </a:fld>
            <a:endParaRPr lang="el-GR"/>
          </a:p>
        </p:txBody>
      </p:sp>
      <p:sp>
        <p:nvSpPr>
          <p:cNvPr id="16" name="15 - Θέση υποσέλιδου"/>
          <p:cNvSpPr>
            <a:spLocks noGrp="1"/>
          </p:cNvSpPr>
          <p:nvPr>
            <p:ph type="ftr" sz="quarter" idx="16"/>
          </p:nvPr>
        </p:nvSpPr>
        <p:spPr/>
        <p:txBody>
          <a:bodyPr/>
          <a:lstStyle/>
          <a:p>
            <a:endParaRPr lang="el-GR"/>
          </a:p>
        </p:txBody>
      </p:sp>
      <p:sp>
        <p:nvSpPr>
          <p:cNvPr id="17" name="16 - Τίτλος"/>
          <p:cNvSpPr>
            <a:spLocks noGrp="1"/>
          </p:cNvSpPr>
          <p:nvPr>
            <p:ph type="title"/>
          </p:nvPr>
        </p:nvSpPr>
        <p:spPr/>
        <p:txBody>
          <a:bodyPr rtlCol="0" anchor="b" anchorCtr="0"/>
          <a:lstStyle/>
          <a:p>
            <a:r>
              <a:rPr kumimoji="0" lang="el-GR" smtClean="0"/>
              <a:t>Kλικ για επεξεργασία του τίτλου</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4" name="3 - Θέση ημερομηνίας"/>
          <p:cNvSpPr>
            <a:spLocks noGrp="1"/>
          </p:cNvSpPr>
          <p:nvPr>
            <p:ph type="dt" sz="half" idx="10"/>
          </p:nvPr>
        </p:nvSpPr>
        <p:spPr/>
        <p:txBody>
          <a:bodyPr/>
          <a:lstStyle/>
          <a:p>
            <a:fld id="{2490D3FB-6F8C-4B3A-81FB-ED74008FA09B}" type="datetimeFigureOut">
              <a:rPr lang="el-GR" smtClean="0"/>
              <a:pPr/>
              <a:t>20/4/2015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F5777B65-5E46-4297-804F-6F2FDE1D6F7D}" type="slidenum">
              <a:rPr lang="el-GR" smtClean="0"/>
              <a:pPr/>
              <a:t>‹#›</a:t>
            </a:fld>
            <a:endParaRPr lang="el-GR"/>
          </a:p>
        </p:txBody>
      </p:sp>
      <p:sp>
        <p:nvSpPr>
          <p:cNvPr id="2" name="1 - Τίτλος"/>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cxnSp>
        <p:nvCxnSpPr>
          <p:cNvPr id="7" name="6 - Ευθεία γραμμή σύνδεσης"/>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5" name="4 - Θέση ημερομηνίας"/>
          <p:cNvSpPr>
            <a:spLocks noGrp="1"/>
          </p:cNvSpPr>
          <p:nvPr>
            <p:ph type="dt" sz="half" idx="10"/>
          </p:nvPr>
        </p:nvSpPr>
        <p:spPr/>
        <p:txBody>
          <a:bodyPr/>
          <a:lstStyle/>
          <a:p>
            <a:fld id="{2490D3FB-6F8C-4B3A-81FB-ED74008FA09B}" type="datetimeFigureOut">
              <a:rPr lang="el-GR" smtClean="0"/>
              <a:pPr/>
              <a:t>20/4/2015</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F5777B65-5E46-4297-804F-6F2FDE1D6F7D}" type="slidenum">
              <a:rPr lang="el-GR" smtClean="0"/>
              <a:pPr/>
              <a:t>‹#›</a:t>
            </a:fld>
            <a:endParaRPr lang="el-GR"/>
          </a:p>
        </p:txBody>
      </p:sp>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11" name="10 - Θέση περιεχομένου"/>
          <p:cNvSpPr>
            <a:spLocks noGrp="1"/>
          </p:cNvSpPr>
          <p:nvPr>
            <p:ph sz="half" idx="1"/>
          </p:nvPr>
        </p:nvSpPr>
        <p:spPr>
          <a:xfrm>
            <a:off x="457200" y="1524000"/>
            <a:ext cx="4059936" cy="45720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3" name="12 - Θέση περιεχομένου"/>
          <p:cNvSpPr>
            <a:spLocks noGrp="1"/>
          </p:cNvSpPr>
          <p:nvPr>
            <p:ph sz="half" idx="2"/>
          </p:nvPr>
        </p:nvSpPr>
        <p:spPr>
          <a:xfrm>
            <a:off x="4648200" y="1524000"/>
            <a:ext cx="4059936" cy="45720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9" name="8 - Θέση αριθμού διαφάνειας"/>
          <p:cNvSpPr>
            <a:spLocks noGrp="1"/>
          </p:cNvSpPr>
          <p:nvPr>
            <p:ph type="sldNum" sz="quarter" idx="12"/>
          </p:nvPr>
        </p:nvSpPr>
        <p:spPr/>
        <p:txBody>
          <a:bodyPr/>
          <a:lstStyle/>
          <a:p>
            <a:fld id="{F5777B65-5E46-4297-804F-6F2FDE1D6F7D}" type="slidenum">
              <a:rPr lang="el-GR" smtClean="0"/>
              <a:pPr/>
              <a:t>‹#›</a:t>
            </a:fld>
            <a:endParaRPr lang="el-GR"/>
          </a:p>
        </p:txBody>
      </p:sp>
      <p:sp>
        <p:nvSpPr>
          <p:cNvPr id="8" name="7 - Θέση υποσέλιδου"/>
          <p:cNvSpPr>
            <a:spLocks noGrp="1"/>
          </p:cNvSpPr>
          <p:nvPr>
            <p:ph type="ftr" sz="quarter" idx="11"/>
          </p:nvPr>
        </p:nvSpPr>
        <p:spPr/>
        <p:txBody>
          <a:bodyPr/>
          <a:lstStyle/>
          <a:p>
            <a:endParaRPr lang="el-GR"/>
          </a:p>
        </p:txBody>
      </p:sp>
      <p:sp>
        <p:nvSpPr>
          <p:cNvPr id="7" name="6 - Θέση ημερομηνίας"/>
          <p:cNvSpPr>
            <a:spLocks noGrp="1"/>
          </p:cNvSpPr>
          <p:nvPr>
            <p:ph type="dt" sz="half" idx="10"/>
          </p:nvPr>
        </p:nvSpPr>
        <p:spPr/>
        <p:txBody>
          <a:bodyPr/>
          <a:lstStyle/>
          <a:p>
            <a:fld id="{2490D3FB-6F8C-4B3A-81FB-ED74008FA09B}" type="datetimeFigureOut">
              <a:rPr lang="el-GR" smtClean="0"/>
              <a:pPr/>
              <a:t>20/4/2015</a:t>
            </a:fld>
            <a:endParaRPr lang="el-GR"/>
          </a:p>
        </p:txBody>
      </p:sp>
      <p:sp>
        <p:nvSpPr>
          <p:cNvPr id="3" name="2 - Θέση κειμένου"/>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32" name="31 - Θέση περιεχομένου"/>
          <p:cNvSpPr>
            <a:spLocks noGrp="1"/>
          </p:cNvSpPr>
          <p:nvPr>
            <p:ph sz="half" idx="2"/>
          </p:nvPr>
        </p:nvSpPr>
        <p:spPr>
          <a:xfrm>
            <a:off x="457200" y="2201896"/>
            <a:ext cx="4038600" cy="3913632"/>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34" name="33 - Θέση περιεχομένου"/>
          <p:cNvSpPr>
            <a:spLocks noGrp="1"/>
          </p:cNvSpPr>
          <p:nvPr>
            <p:ph sz="quarter" idx="4"/>
          </p:nvPr>
        </p:nvSpPr>
        <p:spPr>
          <a:xfrm>
            <a:off x="4649788" y="2201896"/>
            <a:ext cx="4038600" cy="3913632"/>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2" name="1 - Τίτλος"/>
          <p:cNvSpPr>
            <a:spLocks noGrp="1"/>
          </p:cNvSpPr>
          <p:nvPr>
            <p:ph type="title"/>
          </p:nvPr>
        </p:nvSpPr>
        <p:spPr>
          <a:xfrm>
            <a:off x="457200" y="155448"/>
            <a:ext cx="8229600" cy="1143000"/>
          </a:xfrm>
        </p:spPr>
        <p:txBody>
          <a:bodyPr anchor="b" anchorCtr="0"/>
          <a:lstStyle>
            <a:lvl1pPr>
              <a:defRPr/>
            </a:lvl1pPr>
          </a:lstStyle>
          <a:p>
            <a:r>
              <a:rPr kumimoji="0" lang="el-GR" smtClean="0"/>
              <a:t>Kλικ για επεξεργασία του τίτλου</a:t>
            </a:r>
            <a:endParaRPr kumimoji="0" lang="en-US"/>
          </a:p>
        </p:txBody>
      </p:sp>
      <p:sp>
        <p:nvSpPr>
          <p:cNvPr id="12" name="11 - Θέση κειμένου"/>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cxnSp>
        <p:nvCxnSpPr>
          <p:cNvPr id="10" name="9 - Ευθεία γραμμή σύνδεσης"/>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16 - Ευθεία γραμμή σύνδεσης"/>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3" name="2 - Θέση ημερομηνίας"/>
          <p:cNvSpPr>
            <a:spLocks noGrp="1"/>
          </p:cNvSpPr>
          <p:nvPr>
            <p:ph type="dt" sz="half" idx="10"/>
          </p:nvPr>
        </p:nvSpPr>
        <p:spPr/>
        <p:txBody>
          <a:bodyPr/>
          <a:lstStyle/>
          <a:p>
            <a:fld id="{2490D3FB-6F8C-4B3A-81FB-ED74008FA09B}" type="datetimeFigureOut">
              <a:rPr lang="el-GR" smtClean="0"/>
              <a:pPr/>
              <a:t>20/4/2015</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F5777B65-5E46-4297-804F-6F2FDE1D6F7D}" type="slidenum">
              <a:rPr lang="el-GR" smtClean="0"/>
              <a:pPr/>
              <a:t>‹#›</a:t>
            </a:fld>
            <a:endParaRPr lang="el-GR"/>
          </a:p>
        </p:txBody>
      </p:sp>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2490D3FB-6F8C-4B3A-81FB-ED74008FA09B}" type="datetimeFigureOut">
              <a:rPr lang="el-GR" smtClean="0"/>
              <a:pPr/>
              <a:t>20/4/2015</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F5777B65-5E46-4297-804F-6F2FDE1D6F7D}"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spTree>
      <p:nvGrpSpPr>
        <p:cNvPr id="1" name=""/>
        <p:cNvGrpSpPr/>
        <p:nvPr/>
      </p:nvGrpSpPr>
      <p:grpSpPr>
        <a:xfrm>
          <a:off x="0" y="0"/>
          <a:ext cx="0" cy="0"/>
          <a:chOff x="0" y="0"/>
          <a:chExt cx="0" cy="0"/>
        </a:xfrm>
      </p:grpSpPr>
      <p:sp>
        <p:nvSpPr>
          <p:cNvPr id="29" name="28 - Θέση περιεχομένου"/>
          <p:cNvSpPr>
            <a:spLocks noGrp="1"/>
          </p:cNvSpPr>
          <p:nvPr>
            <p:ph sz="quarter" idx="1"/>
          </p:nvPr>
        </p:nvSpPr>
        <p:spPr>
          <a:xfrm>
            <a:off x="457200" y="457200"/>
            <a:ext cx="6248400" cy="57150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3" name="2 - Θέση κειμένου"/>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l-GR" smtClean="0"/>
              <a:t>Kλικ για επεξεργασία των στυλ του υποδείγματος</a:t>
            </a:r>
          </a:p>
        </p:txBody>
      </p:sp>
      <p:sp>
        <p:nvSpPr>
          <p:cNvPr id="31" name="30 - Τίτλος"/>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l-GR" smtClean="0"/>
              <a:t>Kλικ για επεξεργασία του τίτλου</a:t>
            </a:r>
            <a:endParaRPr kumimoji="0" lang="en-US"/>
          </a:p>
        </p:txBody>
      </p:sp>
      <p:sp>
        <p:nvSpPr>
          <p:cNvPr id="8" name="7 - Θέση ημερομηνίας"/>
          <p:cNvSpPr>
            <a:spLocks noGrp="1"/>
          </p:cNvSpPr>
          <p:nvPr>
            <p:ph type="dt" sz="half" idx="14"/>
          </p:nvPr>
        </p:nvSpPr>
        <p:spPr/>
        <p:txBody>
          <a:bodyPr/>
          <a:lstStyle/>
          <a:p>
            <a:fld id="{2490D3FB-6F8C-4B3A-81FB-ED74008FA09B}" type="datetimeFigureOut">
              <a:rPr lang="el-GR" smtClean="0"/>
              <a:pPr/>
              <a:t>20/4/2015</a:t>
            </a:fld>
            <a:endParaRPr lang="el-GR"/>
          </a:p>
        </p:txBody>
      </p:sp>
      <p:sp>
        <p:nvSpPr>
          <p:cNvPr id="9" name="8 - Θέση αριθμού διαφάνειας"/>
          <p:cNvSpPr>
            <a:spLocks noGrp="1"/>
          </p:cNvSpPr>
          <p:nvPr>
            <p:ph type="sldNum" sz="quarter" idx="15"/>
          </p:nvPr>
        </p:nvSpPr>
        <p:spPr/>
        <p:txBody>
          <a:bodyPr/>
          <a:lstStyle/>
          <a:p>
            <a:fld id="{F5777B65-5E46-4297-804F-6F2FDE1D6F7D}" type="slidenum">
              <a:rPr lang="el-GR" smtClean="0"/>
              <a:pPr/>
              <a:t>‹#›</a:t>
            </a:fld>
            <a:endParaRPr lang="el-GR"/>
          </a:p>
        </p:txBody>
      </p:sp>
      <p:sp>
        <p:nvSpPr>
          <p:cNvPr id="10" name="9 - Θέση υποσέλιδου"/>
          <p:cNvSpPr>
            <a:spLocks noGrp="1"/>
          </p:cNvSpPr>
          <p:nvPr>
            <p:ph type="ftr" sz="quarter" idx="16"/>
          </p:nvPr>
        </p:nvSpPr>
        <p:spPr/>
        <p:txBody>
          <a:bodyPr/>
          <a:lstStyle/>
          <a:p>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l-GR" smtClean="0"/>
              <a:t>Kλικ για επεξεργασία του τίτλου</a:t>
            </a:r>
            <a:endParaRPr kumimoji="0" lang="en-US"/>
          </a:p>
        </p:txBody>
      </p:sp>
      <p:sp>
        <p:nvSpPr>
          <p:cNvPr id="3" name="2 - Θέση εικόνας"/>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l-GR" smtClean="0"/>
              <a:t>Κάντε κλικ στο εικονίδιο για να προσθέσετε μια εικόνα</a:t>
            </a:r>
            <a:endParaRPr kumimoji="0" lang="en-US"/>
          </a:p>
        </p:txBody>
      </p:sp>
      <p:sp>
        <p:nvSpPr>
          <p:cNvPr id="4" name="3 - Θέση κειμένου"/>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l-GR" smtClean="0"/>
              <a:t>Kλικ για επεξεργασία των στυλ του υποδείγματος</a:t>
            </a:r>
          </a:p>
        </p:txBody>
      </p:sp>
      <p:sp>
        <p:nvSpPr>
          <p:cNvPr id="8" name="7 - Θέση ημερομηνίας"/>
          <p:cNvSpPr>
            <a:spLocks noGrp="1"/>
          </p:cNvSpPr>
          <p:nvPr>
            <p:ph type="dt" sz="half" idx="10"/>
          </p:nvPr>
        </p:nvSpPr>
        <p:spPr/>
        <p:txBody>
          <a:bodyPr/>
          <a:lstStyle/>
          <a:p>
            <a:fld id="{2490D3FB-6F8C-4B3A-81FB-ED74008FA09B}" type="datetimeFigureOut">
              <a:rPr lang="el-GR" smtClean="0"/>
              <a:pPr/>
              <a:t>20/4/2015</a:t>
            </a:fld>
            <a:endParaRPr lang="el-GR"/>
          </a:p>
        </p:txBody>
      </p:sp>
      <p:sp>
        <p:nvSpPr>
          <p:cNvPr id="9" name="8 - Θέση αριθμού διαφάνειας"/>
          <p:cNvSpPr>
            <a:spLocks noGrp="1"/>
          </p:cNvSpPr>
          <p:nvPr>
            <p:ph type="sldNum" sz="quarter" idx="11"/>
          </p:nvPr>
        </p:nvSpPr>
        <p:spPr/>
        <p:txBody>
          <a:bodyPr/>
          <a:lstStyle/>
          <a:p>
            <a:fld id="{F5777B65-5E46-4297-804F-6F2FDE1D6F7D}" type="slidenum">
              <a:rPr lang="el-GR" smtClean="0"/>
              <a:pPr/>
              <a:t>‹#›</a:t>
            </a:fld>
            <a:endParaRPr lang="el-GR"/>
          </a:p>
        </p:txBody>
      </p:sp>
      <p:sp>
        <p:nvSpPr>
          <p:cNvPr id="10" name="9 - Θέση υποσέλιδου"/>
          <p:cNvSpPr>
            <a:spLocks noGrp="1"/>
          </p:cNvSpPr>
          <p:nvPr>
            <p:ph type="ftr" sz="quarter" idx="12"/>
          </p:nvPr>
        </p:nvSpPr>
        <p:spPr/>
        <p:txBody>
          <a:bodyPr/>
          <a:lstStyle/>
          <a:p>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8 - Θέση κειμένου"/>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24" name="23 - Θέση ημερομηνίας"/>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2490D3FB-6F8C-4B3A-81FB-ED74008FA09B}" type="datetimeFigureOut">
              <a:rPr lang="el-GR" smtClean="0"/>
              <a:pPr/>
              <a:t>20/4/2015</a:t>
            </a:fld>
            <a:endParaRPr lang="el-GR"/>
          </a:p>
        </p:txBody>
      </p:sp>
      <p:sp>
        <p:nvSpPr>
          <p:cNvPr id="10" name="9 - Θέση υποσέλιδου"/>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el-GR"/>
          </a:p>
        </p:txBody>
      </p:sp>
      <p:sp>
        <p:nvSpPr>
          <p:cNvPr id="22" name="21 - Θέση αριθμού διαφάνειας"/>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F5777B65-5E46-4297-804F-6F2FDE1D6F7D}" type="slidenum">
              <a:rPr lang="el-GR" smtClean="0"/>
              <a:pPr/>
              <a:t>‹#›</a:t>
            </a:fld>
            <a:endParaRPr lang="el-GR"/>
          </a:p>
        </p:txBody>
      </p:sp>
      <p:sp>
        <p:nvSpPr>
          <p:cNvPr id="5" name="4 - Θέση τίτλου"/>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l-GR" smtClean="0"/>
              <a:t>Kλικ για επεξεργασία του τίτλου</a:t>
            </a:r>
            <a:endParaRPr kumimoji="0" lang="en-US"/>
          </a:p>
        </p:txBody>
      </p:sp>
    </p:spTree>
  </p:cSld>
  <p:clrMap bg1="dk1" tx1="lt1" bg2="dk2" tx2="lt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 Id="rId4" Type="http://schemas.openxmlformats.org/officeDocument/2006/relationships/image" Target="../media/image10.jpeg"/></Relationships>
</file>

<file path=ppt/slides/_rels/slide5.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png"/><Relationship Id="rId1" Type="http://schemas.openxmlformats.org/officeDocument/2006/relationships/slideLayout" Target="../slideLayouts/slideLayout2.xml"/><Relationship Id="rId4" Type="http://schemas.openxmlformats.org/officeDocument/2006/relationships/image" Target="../media/image14.jpeg"/></Relationships>
</file>

<file path=ppt/slides/_rels/slide7.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audio" Target="../media/audio2.wav"/><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l="-29000" r="-29000"/>
          </a:stretch>
        </a:blipFill>
        <a:effectLst/>
      </p:bgPr>
    </p:bg>
    <p:spTree>
      <p:nvGrpSpPr>
        <p:cNvPr id="1" name=""/>
        <p:cNvGrpSpPr/>
        <p:nvPr/>
      </p:nvGrpSpPr>
      <p:grpSpPr>
        <a:xfrm>
          <a:off x="0" y="0"/>
          <a:ext cx="0" cy="0"/>
          <a:chOff x="0" y="0"/>
          <a:chExt cx="0" cy="0"/>
        </a:xfrm>
      </p:grpSpPr>
      <p:sp>
        <p:nvSpPr>
          <p:cNvPr id="4" name="3 - Ορθογώνιο"/>
          <p:cNvSpPr/>
          <p:nvPr/>
        </p:nvSpPr>
        <p:spPr>
          <a:xfrm>
            <a:off x="755576" y="1340768"/>
            <a:ext cx="7493270" cy="1200329"/>
          </a:xfrm>
          <a:prstGeom prst="rect">
            <a:avLst/>
          </a:prstGeom>
          <a:noFill/>
        </p:spPr>
        <p:txBody>
          <a:bodyPr wrap="none" lIns="91440" tIns="45720" rIns="91440" bIns="45720">
            <a:spAutoFit/>
            <a:scene3d>
              <a:camera prst="orthographicFront"/>
              <a:lightRig rig="soft" dir="tl">
                <a:rot lat="0" lon="0" rev="0"/>
              </a:lightRig>
            </a:scene3d>
            <a:sp3d extrusionH="57150" contourW="25400" prstMaterial="matte">
              <a:bevelT w="31750" h="55880" prst="hardEdge"/>
              <a:contourClr>
                <a:schemeClr val="accent2">
                  <a:tint val="20000"/>
                </a:schemeClr>
              </a:contourClr>
            </a:sp3d>
          </a:bodyPr>
          <a:lstStyle/>
          <a:p>
            <a:pPr algn="ctr"/>
            <a:r>
              <a:rPr lang="el-GR" sz="72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25400" dir="8580000" sx="104000" sy="104000" algn="tl" rotWithShape="0">
                    <a:srgbClr val="000000">
                      <a:alpha val="67000"/>
                    </a:srgbClr>
                  </a:outerShdw>
                </a:effectLst>
              </a:rPr>
              <a:t>~</a:t>
            </a:r>
            <a:r>
              <a:rPr lang="en-US" sz="72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25400" dir="8580000" sx="104000" sy="104000" algn="tl" rotWithShape="0">
                    <a:srgbClr val="000000">
                      <a:alpha val="67000"/>
                    </a:srgbClr>
                  </a:outerShdw>
                </a:effectLst>
              </a:rPr>
              <a:t>CyberBullying</a:t>
            </a:r>
            <a:r>
              <a:rPr lang="el-GR" sz="72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25400" dir="8580000" sx="104000" sy="104000" algn="tl" rotWithShape="0">
                    <a:srgbClr val="000000">
                      <a:alpha val="67000"/>
                    </a:srgbClr>
                  </a:outerShdw>
                </a:effectLst>
              </a:rPr>
              <a:t>~</a:t>
            </a:r>
            <a:endParaRPr lang="el-GR" sz="7200" b="1" cap="none" spc="50" dirty="0">
              <a:ln w="11430"/>
              <a:gradFill>
                <a:gsLst>
                  <a:gs pos="25000">
                    <a:schemeClr val="accent2">
                      <a:satMod val="155000"/>
                    </a:schemeClr>
                  </a:gs>
                  <a:gs pos="100000">
                    <a:schemeClr val="accent2">
                      <a:shade val="45000"/>
                      <a:satMod val="165000"/>
                    </a:schemeClr>
                  </a:gs>
                </a:gsLst>
                <a:lin ang="5400000"/>
              </a:gradFill>
              <a:effectLst>
                <a:outerShdw blurRad="25400" dir="8580000" sx="104000" sy="104000" algn="tl" rotWithShape="0">
                  <a:srgbClr val="000000">
                    <a:alpha val="67000"/>
                  </a:srgbClr>
                </a:outerShdw>
              </a:effectLst>
            </a:endParaRPr>
          </a:p>
        </p:txBody>
      </p:sp>
      <p:sp>
        <p:nvSpPr>
          <p:cNvPr id="6" name="5 - Ορθογώνιο"/>
          <p:cNvSpPr/>
          <p:nvPr/>
        </p:nvSpPr>
        <p:spPr>
          <a:xfrm>
            <a:off x="503040" y="3573016"/>
            <a:ext cx="8640960" cy="1200329"/>
          </a:xfrm>
          <a:prstGeom prst="rect">
            <a:avLst/>
          </a:prstGeom>
          <a:noFill/>
        </p:spPr>
        <p:txBody>
          <a:bodyPr wrap="square" lIns="91440" tIns="45720" rIns="91440" bIns="45720">
            <a:spAutoFit/>
            <a:scene3d>
              <a:camera prst="orthographicFront"/>
              <a:lightRig rig="threePt" dir="t"/>
            </a:scene3d>
            <a:sp3d>
              <a:bevelB w="63500" h="38100" prst="artDeco"/>
            </a:sp3d>
          </a:bodyPr>
          <a:lstStyle/>
          <a:p>
            <a:pPr algn="ctr"/>
            <a:r>
              <a:rPr lang="el-GR" sz="72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a:t>
            </a:r>
            <a:r>
              <a:rPr lang="en-US" sz="72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 </a:t>
            </a:r>
            <a:r>
              <a:rPr lang="el-GR" sz="72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Λία</a:t>
            </a:r>
            <a:r>
              <a:rPr lang="en-US" sz="72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 </a:t>
            </a:r>
            <a:r>
              <a:rPr lang="el-GR" sz="72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a:t>
            </a:r>
            <a:r>
              <a:rPr lang="en-US" sz="72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 </a:t>
            </a:r>
            <a:r>
              <a:rPr lang="el-GR" sz="72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Ιωάννα</a:t>
            </a:r>
            <a:r>
              <a:rPr lang="en-US" sz="72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 </a:t>
            </a:r>
            <a:r>
              <a:rPr lang="el-GR" sz="72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a:t>
            </a:r>
            <a:endParaRPr lang="el-GR" sz="72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Tree>
  </p:cSld>
  <p:clrMapOvr>
    <a:masterClrMapping/>
  </p:clrMapOvr>
  <p:transition spd="med">
    <p:wheel spokes="8"/>
    <p:sndAc>
      <p:stSnd>
        <p:snd r:embed="rId2" name="chimes.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amond(in)">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4"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heel(4)">
                                      <p:cBhvr>
                                        <p:cTn id="12"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l="-24000" r="-24000"/>
          </a:stretch>
        </a:blipFill>
        <a:effectLst/>
      </p:bgPr>
    </p:bg>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0" y="1412776"/>
            <a:ext cx="7499176" cy="4497363"/>
          </a:xfrm>
        </p:spPr>
        <p:txBody>
          <a:bodyPr/>
          <a:lstStyle/>
          <a:p>
            <a:r>
              <a:rPr lang="el-GR" b="1" i="1" dirty="0"/>
              <a:t>Ο όρος Διαδικτυακός εκφοβισμός (Cyberbullying) αφορά τον εκφοβισμό, την απειλή, την ταπείνωση ή την παρενόχληση παιδιών, προεφήβων και εφήβων που δέχονται μέσω της χρήσης του Διαδικτύου, κινητών τηλεφώνων είτε άλλων ψηφιακών τεχνολογιών από ομηλίκους </a:t>
            </a:r>
            <a:r>
              <a:rPr lang="el-GR" b="1" i="1" dirty="0" smtClean="0"/>
              <a:t>τους</a:t>
            </a:r>
            <a:r>
              <a:rPr lang="en-US" b="1" i="1" dirty="0" smtClean="0"/>
              <a:t>.</a:t>
            </a:r>
            <a:endParaRPr lang="el-GR" dirty="0"/>
          </a:p>
        </p:txBody>
      </p:sp>
      <p:sp>
        <p:nvSpPr>
          <p:cNvPr id="2" name="1 - Τίτλος"/>
          <p:cNvSpPr>
            <a:spLocks noGrp="1"/>
          </p:cNvSpPr>
          <p:nvPr>
            <p:ph type="title"/>
          </p:nvPr>
        </p:nvSpPr>
        <p:spPr/>
        <p:txBody>
          <a:bodyPr/>
          <a:lstStyle/>
          <a:p>
            <a:r>
              <a:rPr lang="el-GR" dirty="0" smtClean="0">
                <a:solidFill>
                  <a:schemeClr val="accent4"/>
                </a:solidFill>
              </a:rPr>
              <a:t>Τι είναι το </a:t>
            </a:r>
            <a:r>
              <a:rPr lang="en-US" dirty="0" smtClean="0">
                <a:solidFill>
                  <a:schemeClr val="accent4"/>
                </a:solidFill>
              </a:rPr>
              <a:t>cyberbullying;</a:t>
            </a:r>
            <a:endParaRPr lang="el-GR" dirty="0">
              <a:solidFill>
                <a:schemeClr val="accent4"/>
              </a:solidFill>
            </a:endParaRPr>
          </a:p>
        </p:txBody>
      </p:sp>
      <p:pic>
        <p:nvPicPr>
          <p:cNvPr id="4" name="3 - Εικόνα" descr="cyber bullying.jpg"/>
          <p:cNvPicPr>
            <a:picLocks noChangeAspect="1"/>
          </p:cNvPicPr>
          <p:nvPr/>
        </p:nvPicPr>
        <p:blipFill>
          <a:blip r:embed="rId3" cstate="print"/>
          <a:stretch>
            <a:fillRect/>
          </a:stretch>
        </p:blipFill>
        <p:spPr>
          <a:xfrm>
            <a:off x="3203848" y="4725144"/>
            <a:ext cx="2016224" cy="1746980"/>
          </a:xfrm>
          <a:prstGeom prst="rect">
            <a:avLst/>
          </a:prstGeom>
        </p:spPr>
      </p:pic>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4" presetClass="entr" presetSubtype="0" accel="10000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strVal val="#ppt_w*0.05"/>
                                          </p:val>
                                        </p:tav>
                                        <p:tav tm="100000">
                                          <p:val>
                                            <p:strVal val="#ppt_w"/>
                                          </p:val>
                                        </p:tav>
                                      </p:tavLst>
                                    </p:anim>
                                    <p:anim calcmode="lin" valueType="num">
                                      <p:cBhvr>
                                        <p:cTn id="8" dur="500" fill="hold"/>
                                        <p:tgtEl>
                                          <p:spTgt spid="2"/>
                                        </p:tgtEl>
                                        <p:attrNameLst>
                                          <p:attrName>ppt_h</p:attrName>
                                        </p:attrNameLst>
                                      </p:cBhvr>
                                      <p:tavLst>
                                        <p:tav tm="0">
                                          <p:val>
                                            <p:strVal val="#ppt_h"/>
                                          </p:val>
                                        </p:tav>
                                        <p:tav tm="100000">
                                          <p:val>
                                            <p:strVal val="#ppt_h"/>
                                          </p:val>
                                        </p:tav>
                                      </p:tavLst>
                                    </p:anim>
                                    <p:anim calcmode="lin" valueType="num">
                                      <p:cBhvr>
                                        <p:cTn id="9" dur="500" fill="hold"/>
                                        <p:tgtEl>
                                          <p:spTgt spid="2"/>
                                        </p:tgtEl>
                                        <p:attrNameLst>
                                          <p:attrName>ppt_x</p:attrName>
                                        </p:attrNameLst>
                                      </p:cBhvr>
                                      <p:tavLst>
                                        <p:tav tm="0">
                                          <p:val>
                                            <p:strVal val="#ppt_x-.2"/>
                                          </p:val>
                                        </p:tav>
                                        <p:tav tm="100000">
                                          <p:val>
                                            <p:strVal val="#ppt_x"/>
                                          </p:val>
                                        </p:tav>
                                      </p:tavLst>
                                    </p:anim>
                                    <p:anim calcmode="lin" valueType="num">
                                      <p:cBhvr>
                                        <p:cTn id="10" dur="500" fill="hold"/>
                                        <p:tgtEl>
                                          <p:spTgt spid="2"/>
                                        </p:tgtEl>
                                        <p:attrNameLst>
                                          <p:attrName>ppt_y</p:attrName>
                                        </p:attrNameLst>
                                      </p:cBhvr>
                                      <p:tavLst>
                                        <p:tav tm="0">
                                          <p:val>
                                            <p:strVal val="#ppt_y"/>
                                          </p:val>
                                        </p:tav>
                                        <p:tav tm="100000">
                                          <p:val>
                                            <p:strVal val="#ppt_y"/>
                                          </p:val>
                                        </p:tav>
                                      </p:tavLst>
                                    </p:anim>
                                    <p:animEffect transition="in" filter="fade">
                                      <p:cBhvr>
                                        <p:cTn id="11" dur="500"/>
                                        <p:tgtEl>
                                          <p:spTgt spid="2"/>
                                        </p:tgtEl>
                                      </p:cBhvr>
                                    </p:animEffect>
                                  </p:childTnLst>
                                </p:cTn>
                              </p:par>
                            </p:childTnLst>
                          </p:cTn>
                        </p:par>
                      </p:childTnLst>
                    </p:cTn>
                  </p:par>
                  <p:par>
                    <p:cTn id="12" fill="hold">
                      <p:stCondLst>
                        <p:cond delay="indefinite"/>
                      </p:stCondLst>
                      <p:childTnLst>
                        <p:par>
                          <p:cTn id="13" fill="hold">
                            <p:stCondLst>
                              <p:cond delay="0"/>
                            </p:stCondLst>
                            <p:childTnLst>
                              <p:par>
                                <p:cTn id="14" presetID="16" presetClass="entr" presetSubtype="26" fill="hold" grpId="0" nodeType="clickEffect">
                                  <p:stCondLst>
                                    <p:cond delay="0"/>
                                  </p:stCondLst>
                                  <p:childTnLst>
                                    <p:set>
                                      <p:cBhvr>
                                        <p:cTn id="15" dur="1" fill="hold">
                                          <p:stCondLst>
                                            <p:cond delay="0"/>
                                          </p:stCondLst>
                                        </p:cTn>
                                        <p:tgtEl>
                                          <p:spTgt spid="3">
                                            <p:txEl>
                                              <p:pRg st="0" end="0"/>
                                            </p:txEl>
                                          </p:spTgt>
                                        </p:tgtEl>
                                        <p:attrNameLst>
                                          <p:attrName>style.visibility</p:attrName>
                                        </p:attrNameLst>
                                      </p:cBhvr>
                                      <p:to>
                                        <p:strVal val="visible"/>
                                      </p:to>
                                    </p:set>
                                    <p:animEffect transition="in" filter="barn(inHorizontal)">
                                      <p:cBhvr>
                                        <p:cTn id="16" dur="3000"/>
                                        <p:tgtEl>
                                          <p:spTgt spid="3">
                                            <p:txEl>
                                              <p:pRg st="0" end="0"/>
                                            </p:txEl>
                                          </p:spTgt>
                                        </p:tgtEl>
                                      </p:cBhvr>
                                    </p:animEffect>
                                  </p:childTnLst>
                                </p:cTn>
                              </p:par>
                              <p:par>
                                <p:cTn id="17" presetID="53" presetClass="entr" presetSubtype="0" fill="hold" nodeType="with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p:cTn id="19" dur="500" fill="hold"/>
                                        <p:tgtEl>
                                          <p:spTgt spid="4"/>
                                        </p:tgtEl>
                                        <p:attrNameLst>
                                          <p:attrName>ppt_w</p:attrName>
                                        </p:attrNameLst>
                                      </p:cBhvr>
                                      <p:tavLst>
                                        <p:tav tm="0">
                                          <p:val>
                                            <p:fltVal val="0"/>
                                          </p:val>
                                        </p:tav>
                                        <p:tav tm="100000">
                                          <p:val>
                                            <p:strVal val="#ppt_w"/>
                                          </p:val>
                                        </p:tav>
                                      </p:tavLst>
                                    </p:anim>
                                    <p:anim calcmode="lin" valueType="num">
                                      <p:cBhvr>
                                        <p:cTn id="20" dur="500" fill="hold"/>
                                        <p:tgtEl>
                                          <p:spTgt spid="4"/>
                                        </p:tgtEl>
                                        <p:attrNameLst>
                                          <p:attrName>ppt_h</p:attrName>
                                        </p:attrNameLst>
                                      </p:cBhvr>
                                      <p:tavLst>
                                        <p:tav tm="0">
                                          <p:val>
                                            <p:fltVal val="0"/>
                                          </p:val>
                                        </p:tav>
                                        <p:tav tm="100000">
                                          <p:val>
                                            <p:strVal val="#ppt_h"/>
                                          </p:val>
                                        </p:tav>
                                      </p:tavLst>
                                    </p:anim>
                                    <p:animEffect transition="in" filter="fade">
                                      <p:cBhvr>
                                        <p:cTn id="21"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t="-11000" b="-11000"/>
          </a:stretch>
        </a:blipFill>
        <a:effectLst/>
      </p:bgPr>
    </p:bg>
    <p:spTree>
      <p:nvGrpSpPr>
        <p:cNvPr id="1" name=""/>
        <p:cNvGrpSpPr/>
        <p:nvPr/>
      </p:nvGrpSpPr>
      <p:grpSpPr>
        <a:xfrm>
          <a:off x="0" y="0"/>
          <a:ext cx="0" cy="0"/>
          <a:chOff x="0" y="0"/>
          <a:chExt cx="0" cy="0"/>
        </a:xfrm>
      </p:grpSpPr>
      <p:sp>
        <p:nvSpPr>
          <p:cNvPr id="6" name="5 - TextBox"/>
          <p:cNvSpPr txBox="1"/>
          <p:nvPr/>
        </p:nvSpPr>
        <p:spPr>
          <a:xfrm>
            <a:off x="827584" y="476672"/>
            <a:ext cx="6444208" cy="1077218"/>
          </a:xfrm>
          <a:prstGeom prst="rect">
            <a:avLst/>
          </a:prstGeom>
          <a:noFill/>
        </p:spPr>
        <p:txBody>
          <a:bodyPr wrap="square" rtlCol="0">
            <a:spAutoFit/>
          </a:bodyPr>
          <a:lstStyle/>
          <a:p>
            <a:r>
              <a:rPr lang="el-GR" sz="3200" dirty="0" smtClean="0">
                <a:solidFill>
                  <a:srgbClr val="FFFFFF"/>
                </a:solidFill>
              </a:rPr>
              <a:t>Γιατί  οι διαδικτυακοί εκφοβιστές                                                              το κάνουν αυτό; </a:t>
            </a:r>
            <a:endParaRPr lang="el-GR" sz="3200" dirty="0">
              <a:solidFill>
                <a:srgbClr val="FFFFFF"/>
              </a:solidFill>
            </a:endParaRPr>
          </a:p>
        </p:txBody>
      </p:sp>
      <p:sp>
        <p:nvSpPr>
          <p:cNvPr id="7" name="6 - TextBox"/>
          <p:cNvSpPr txBox="1"/>
          <p:nvPr/>
        </p:nvSpPr>
        <p:spPr>
          <a:xfrm>
            <a:off x="611560" y="2132856"/>
            <a:ext cx="6480720" cy="4093428"/>
          </a:xfrm>
          <a:prstGeom prst="rect">
            <a:avLst/>
          </a:prstGeom>
          <a:noFill/>
        </p:spPr>
        <p:txBody>
          <a:bodyPr wrap="square" rtlCol="0">
            <a:spAutoFit/>
          </a:bodyPr>
          <a:lstStyle/>
          <a:p>
            <a:r>
              <a:rPr lang="el-GR" sz="2000" dirty="0" smtClean="0">
                <a:solidFill>
                  <a:srgbClr val="FFFFFF"/>
                </a:solidFill>
                <a:cs typeface="Aparajita" pitchFamily="34" charset="0"/>
              </a:rPr>
              <a:t>Συχνά οι νέοι οδηγούνται στον Διαδικτυακό εκφοβισμό εξαιτίας της βίωσης έντονων συναισθημάτων όπως θυμός, απόγνωση είτε πάλι και εκδίκηση, που μπορεί να προέρχεται τόσο από τις προβληματικές σχέσεις που υπάρχουν στο οικογενειακό περιβάλλον όσο και εξαιτίας μιας ευρύτερης κοινωνικής δυσλειτουργικότητας που παρουσιάζει το άτομο. Σε μερικές περιπτώσεις ο Διαδικτυακός εκφοβισμός αποτελεί μορφή ψυχαγωγίας</a:t>
            </a:r>
            <a:r>
              <a:rPr lang="el-GR" sz="2000" baseline="30000" dirty="0" smtClean="0">
                <a:solidFill>
                  <a:srgbClr val="FFFFFF"/>
                </a:solidFill>
                <a:cs typeface="Aparajita" pitchFamily="34" charset="0"/>
              </a:rPr>
              <a:t> </a:t>
            </a:r>
            <a:r>
              <a:rPr lang="el-GR" sz="2000" dirty="0" smtClean="0">
                <a:solidFill>
                  <a:srgbClr val="FFFFFF"/>
                </a:solidFill>
                <a:cs typeface="Aparajita" pitchFamily="34" charset="0"/>
              </a:rPr>
              <a:t>στοχεύοντας στην εκδήλωση ποικίλων αντιδράσεων και στην ικανοποίηση αναγκών που σχετίζονται με την επιβολή εξουσίας και ελέγχου.Σπανιότερα, η αποστολή μηνυμάτων σε λάθος παραλήπτες μπορεί να αποτελέσει αιτία του φαινομένου.</a:t>
            </a:r>
            <a:endParaRPr lang="el-GR" sz="2000" dirty="0">
              <a:solidFill>
                <a:srgbClr val="FFFFFF"/>
              </a:solidFill>
              <a:cs typeface="Aparajita" pitchFamily="34" charset="0"/>
            </a:endParaRPr>
          </a:p>
        </p:txBody>
      </p:sp>
      <p:pic>
        <p:nvPicPr>
          <p:cNvPr id="8" name="7 - Εικόνα" descr="cyberbullying.jpg"/>
          <p:cNvPicPr>
            <a:picLocks noChangeAspect="1"/>
          </p:cNvPicPr>
          <p:nvPr/>
        </p:nvPicPr>
        <p:blipFill>
          <a:blip r:embed="rId3" cstate="print"/>
          <a:stretch>
            <a:fillRect/>
          </a:stretch>
        </p:blipFill>
        <p:spPr>
          <a:xfrm>
            <a:off x="3707904" y="1052736"/>
            <a:ext cx="2808312" cy="1052736"/>
          </a:xfrm>
          <a:prstGeom prst="rect">
            <a:avLst/>
          </a:prstGeom>
        </p:spPr>
      </p:pic>
    </p:spTree>
  </p:cSld>
  <p:clrMapOvr>
    <a:masterClrMapping/>
  </p:clrMapOvr>
  <p:transition spd="med">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strips(downLeft)">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circle(in)">
                                      <p:cBhvr>
                                        <p:cTn id="12"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l="-25000" r="-25000"/>
          </a:stretch>
        </a:blipFill>
        <a:effectLst/>
      </p:bgPr>
    </p:bg>
    <p:spTree>
      <p:nvGrpSpPr>
        <p:cNvPr id="1" name=""/>
        <p:cNvGrpSpPr/>
        <p:nvPr/>
      </p:nvGrpSpPr>
      <p:grpSpPr>
        <a:xfrm>
          <a:off x="0" y="0"/>
          <a:ext cx="0" cy="0"/>
          <a:chOff x="0" y="0"/>
          <a:chExt cx="0" cy="0"/>
        </a:xfrm>
      </p:grpSpPr>
      <p:sp>
        <p:nvSpPr>
          <p:cNvPr id="7" name="6 - Ορθογώνιο"/>
          <p:cNvSpPr/>
          <p:nvPr/>
        </p:nvSpPr>
        <p:spPr>
          <a:xfrm>
            <a:off x="0" y="260648"/>
            <a:ext cx="9001000" cy="1754326"/>
          </a:xfrm>
          <a:prstGeom prst="rect">
            <a:avLst/>
          </a:prstGeom>
          <a:noFill/>
        </p:spPr>
        <p:txBody>
          <a:bodyPr wrap="square" lIns="91440" tIns="45720" rIns="91440" bIns="45720">
            <a:spAutoFit/>
          </a:bodyPr>
          <a:lstStyle/>
          <a:p>
            <a:pPr algn="ctr"/>
            <a:r>
              <a:rPr lang="el-GR" sz="5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Πώς αντιμετωπίζεται το </a:t>
            </a:r>
            <a:r>
              <a:rPr lang="en-US" sz="5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Cyberbullying</a:t>
            </a:r>
            <a:r>
              <a:rPr lang="el-GR" sz="5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a:t>
            </a:r>
            <a:endParaRPr lang="el-GR" sz="54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9" name="8 - TextBox"/>
          <p:cNvSpPr txBox="1"/>
          <p:nvPr/>
        </p:nvSpPr>
        <p:spPr>
          <a:xfrm>
            <a:off x="323528" y="2132856"/>
            <a:ext cx="8280920" cy="3139321"/>
          </a:xfrm>
          <a:prstGeom prst="rect">
            <a:avLst/>
          </a:prstGeom>
          <a:noFill/>
        </p:spPr>
        <p:txBody>
          <a:bodyPr wrap="square" rtlCol="0">
            <a:spAutoFit/>
          </a:bodyPr>
          <a:lstStyle/>
          <a:p>
            <a:r>
              <a:rPr lang="el-GR" b="1" dirty="0" smtClean="0">
                <a:solidFill>
                  <a:srgbClr val="002060"/>
                </a:solidFill>
              </a:rPr>
              <a:t>◄Αγνόηση ενοχλητικών μηνυμάτων, σε περίπτωση ωστόσο απειλών συνιστάται αναφορά των μηνυμάτων και λήψη προληπτικών μέτρων .</a:t>
            </a:r>
          </a:p>
          <a:p>
            <a:r>
              <a:rPr lang="el-GR" b="1" dirty="0" smtClean="0">
                <a:solidFill>
                  <a:srgbClr val="002060"/>
                </a:solidFill>
              </a:rPr>
              <a:t>◄Αποκλεισμός του αποστολέα που στέλνει απειλητικά ή ενοχλητικά μηνύματα.</a:t>
            </a:r>
            <a:endParaRPr lang="en-US" b="1" dirty="0" smtClean="0">
              <a:solidFill>
                <a:srgbClr val="002060"/>
              </a:solidFill>
            </a:endParaRPr>
          </a:p>
          <a:p>
            <a:r>
              <a:rPr lang="el-GR" b="1" dirty="0" smtClean="0">
                <a:solidFill>
                  <a:srgbClr val="002060"/>
                </a:solidFill>
              </a:rPr>
              <a:t>◄Δεν διαγράφουμε τα απειλητικά μηνύματα,για να έχουμε αποδείξεις για την αστυνομία.</a:t>
            </a:r>
          </a:p>
          <a:p>
            <a:r>
              <a:rPr lang="el-GR" b="1" dirty="0" smtClean="0">
                <a:solidFill>
                  <a:srgbClr val="002060"/>
                </a:solidFill>
              </a:rPr>
              <a:t>◄Προειδοποίηση του αποστολέα.</a:t>
            </a:r>
          </a:p>
          <a:p>
            <a:r>
              <a:rPr lang="el-GR" b="1" dirty="0" smtClean="0">
                <a:solidFill>
                  <a:srgbClr val="002060"/>
                </a:solidFill>
              </a:rPr>
              <a:t>◄Αναφορά του περιστατικού στην Αστυνομία είτε σε κάποια αρμόδια   υπηρεσία Δίωξης Ηλεκτρονικού εγκλήματος.</a:t>
            </a:r>
          </a:p>
          <a:p>
            <a:r>
              <a:rPr lang="el-GR" b="1" dirty="0" smtClean="0">
                <a:solidFill>
                  <a:srgbClr val="002060"/>
                </a:solidFill>
              </a:rPr>
              <a:t>◄Αναφορά της περίστασης στον γονέα ή τον κηδεμόνα του ατόμου.</a:t>
            </a:r>
          </a:p>
          <a:p>
            <a:endParaRPr lang="el-GR" dirty="0"/>
          </a:p>
        </p:txBody>
      </p:sp>
      <p:pic>
        <p:nvPicPr>
          <p:cNvPr id="10" name="9 - Εικόνα" descr="μπουλινγκ.jpg"/>
          <p:cNvPicPr>
            <a:picLocks noChangeAspect="1"/>
          </p:cNvPicPr>
          <p:nvPr/>
        </p:nvPicPr>
        <p:blipFill>
          <a:blip r:embed="rId3" cstate="print"/>
          <a:stretch>
            <a:fillRect/>
          </a:stretch>
        </p:blipFill>
        <p:spPr>
          <a:xfrm>
            <a:off x="323528" y="4941168"/>
            <a:ext cx="1526819" cy="1916832"/>
          </a:xfrm>
          <a:prstGeom prst="rect">
            <a:avLst/>
          </a:prstGeom>
        </p:spPr>
      </p:pic>
      <p:pic>
        <p:nvPicPr>
          <p:cNvPr id="5" name="4 - Εικόνα" descr="Safebook-online-guidelines.jpeg"/>
          <p:cNvPicPr>
            <a:picLocks noChangeAspect="1"/>
          </p:cNvPicPr>
          <p:nvPr/>
        </p:nvPicPr>
        <p:blipFill>
          <a:blip r:embed="rId4" cstate="print"/>
          <a:stretch>
            <a:fillRect/>
          </a:stretch>
        </p:blipFill>
        <p:spPr>
          <a:xfrm>
            <a:off x="7544412" y="4797152"/>
            <a:ext cx="1599588" cy="2060848"/>
          </a:xfrm>
          <a:prstGeom prst="rect">
            <a:avLst/>
          </a:prstGeom>
        </p:spPr>
      </p:pic>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3" presetClass="entr" presetSubtype="16"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plus(in)">
                                      <p:cBhvr>
                                        <p:cTn id="7" dur="20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6"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barn(inHorizontal)">
                                      <p:cBhvr>
                                        <p:cTn id="12" dur="500"/>
                                        <p:tgtEl>
                                          <p:spTgt spid="9"/>
                                        </p:tgtEl>
                                      </p:cBhvr>
                                    </p:animEffect>
                                  </p:childTnLst>
                                </p:cTn>
                              </p:par>
                              <p:par>
                                <p:cTn id="13" presetID="53" presetClass="entr" presetSubtype="0" fill="hold" nodeType="withEffect">
                                  <p:stCondLst>
                                    <p:cond delay="0"/>
                                  </p:stCondLst>
                                  <p:childTnLst>
                                    <p:set>
                                      <p:cBhvr>
                                        <p:cTn id="14" dur="1" fill="hold">
                                          <p:stCondLst>
                                            <p:cond delay="0"/>
                                          </p:stCondLst>
                                        </p:cTn>
                                        <p:tgtEl>
                                          <p:spTgt spid="10"/>
                                        </p:tgtEl>
                                        <p:attrNameLst>
                                          <p:attrName>style.visibility</p:attrName>
                                        </p:attrNameLst>
                                      </p:cBhvr>
                                      <p:to>
                                        <p:strVal val="visible"/>
                                      </p:to>
                                    </p:set>
                                    <p:anim calcmode="lin" valueType="num">
                                      <p:cBhvr>
                                        <p:cTn id="15" dur="2000" fill="hold"/>
                                        <p:tgtEl>
                                          <p:spTgt spid="10"/>
                                        </p:tgtEl>
                                        <p:attrNameLst>
                                          <p:attrName>ppt_w</p:attrName>
                                        </p:attrNameLst>
                                      </p:cBhvr>
                                      <p:tavLst>
                                        <p:tav tm="0">
                                          <p:val>
                                            <p:fltVal val="0"/>
                                          </p:val>
                                        </p:tav>
                                        <p:tav tm="100000">
                                          <p:val>
                                            <p:strVal val="#ppt_w"/>
                                          </p:val>
                                        </p:tav>
                                      </p:tavLst>
                                    </p:anim>
                                    <p:anim calcmode="lin" valueType="num">
                                      <p:cBhvr>
                                        <p:cTn id="16" dur="2000" fill="hold"/>
                                        <p:tgtEl>
                                          <p:spTgt spid="10"/>
                                        </p:tgtEl>
                                        <p:attrNameLst>
                                          <p:attrName>ppt_h</p:attrName>
                                        </p:attrNameLst>
                                      </p:cBhvr>
                                      <p:tavLst>
                                        <p:tav tm="0">
                                          <p:val>
                                            <p:fltVal val="0"/>
                                          </p:val>
                                        </p:tav>
                                        <p:tav tm="100000">
                                          <p:val>
                                            <p:strVal val="#ppt_h"/>
                                          </p:val>
                                        </p:tav>
                                      </p:tavLst>
                                    </p:anim>
                                    <p:animEffect transition="in" filter="fade">
                                      <p:cBhvr>
                                        <p:cTn id="17" dur="2000"/>
                                        <p:tgtEl>
                                          <p:spTgt spid="10"/>
                                        </p:tgtEl>
                                      </p:cBhvr>
                                    </p:animEffect>
                                  </p:childTnLst>
                                </p:cTn>
                              </p:par>
                              <p:par>
                                <p:cTn id="18" presetID="39" presetClass="entr" presetSubtype="0" accel="100000" fill="hold" nodeType="withEffect">
                                  <p:stCondLst>
                                    <p:cond delay="0"/>
                                  </p:stCondLst>
                                  <p:childTnLst>
                                    <p:set>
                                      <p:cBhvr>
                                        <p:cTn id="19" dur="1" fill="hold">
                                          <p:stCondLst>
                                            <p:cond delay="0"/>
                                          </p:stCondLst>
                                        </p:cTn>
                                        <p:tgtEl>
                                          <p:spTgt spid="5"/>
                                        </p:tgtEl>
                                        <p:attrNameLst>
                                          <p:attrName>style.visibility</p:attrName>
                                        </p:attrNameLst>
                                      </p:cBhvr>
                                      <p:to>
                                        <p:strVal val="visible"/>
                                      </p:to>
                                    </p:set>
                                    <p:anim calcmode="lin" valueType="num">
                                      <p:cBhvr>
                                        <p:cTn id="20" dur="500" fill="hold"/>
                                        <p:tgtEl>
                                          <p:spTgt spid="5"/>
                                        </p:tgtEl>
                                        <p:attrNameLst>
                                          <p:attrName>ppt_h</p:attrName>
                                        </p:attrNameLst>
                                      </p:cBhvr>
                                      <p:tavLst>
                                        <p:tav tm="0">
                                          <p:val>
                                            <p:strVal val="#ppt_h/20"/>
                                          </p:val>
                                        </p:tav>
                                        <p:tav tm="50000">
                                          <p:val>
                                            <p:strVal val="#ppt_h/20"/>
                                          </p:val>
                                        </p:tav>
                                        <p:tav tm="100000">
                                          <p:val>
                                            <p:strVal val="#ppt_h"/>
                                          </p:val>
                                        </p:tav>
                                      </p:tavLst>
                                    </p:anim>
                                    <p:anim calcmode="lin" valueType="num">
                                      <p:cBhvr>
                                        <p:cTn id="21" dur="500" fill="hold"/>
                                        <p:tgtEl>
                                          <p:spTgt spid="5"/>
                                        </p:tgtEl>
                                        <p:attrNameLst>
                                          <p:attrName>ppt_w</p:attrName>
                                        </p:attrNameLst>
                                      </p:cBhvr>
                                      <p:tavLst>
                                        <p:tav tm="0">
                                          <p:val>
                                            <p:strVal val="#ppt_w+.3"/>
                                          </p:val>
                                        </p:tav>
                                        <p:tav tm="50000">
                                          <p:val>
                                            <p:strVal val="#ppt_w+.3"/>
                                          </p:val>
                                        </p:tav>
                                        <p:tav tm="100000">
                                          <p:val>
                                            <p:strVal val="#ppt_w"/>
                                          </p:val>
                                        </p:tav>
                                      </p:tavLst>
                                    </p:anim>
                                    <p:anim calcmode="lin" valueType="num">
                                      <p:cBhvr>
                                        <p:cTn id="22" dur="500" fill="hold"/>
                                        <p:tgtEl>
                                          <p:spTgt spid="5"/>
                                        </p:tgtEl>
                                        <p:attrNameLst>
                                          <p:attrName>ppt_x</p:attrName>
                                        </p:attrNameLst>
                                      </p:cBhvr>
                                      <p:tavLst>
                                        <p:tav tm="0">
                                          <p:val>
                                            <p:strVal val="#ppt_x-.3"/>
                                          </p:val>
                                        </p:tav>
                                        <p:tav tm="50000">
                                          <p:val>
                                            <p:strVal val="#ppt_x"/>
                                          </p:val>
                                        </p:tav>
                                        <p:tav tm="100000">
                                          <p:val>
                                            <p:strVal val="#ppt_x"/>
                                          </p:val>
                                        </p:tav>
                                      </p:tavLst>
                                    </p:anim>
                                    <p:anim calcmode="lin" valueType="num">
                                      <p:cBhvr>
                                        <p:cTn id="23" dur="500" fill="hold"/>
                                        <p:tgtEl>
                                          <p:spTgt spid="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9"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l="-17000" r="-17000"/>
          </a:stretch>
        </a:blipFill>
        <a:effectLst/>
      </p:bgPr>
    </p:bg>
    <p:spTree>
      <p:nvGrpSpPr>
        <p:cNvPr id="1" name=""/>
        <p:cNvGrpSpPr/>
        <p:nvPr/>
      </p:nvGrpSpPr>
      <p:grpSpPr>
        <a:xfrm>
          <a:off x="0" y="0"/>
          <a:ext cx="0" cy="0"/>
          <a:chOff x="0" y="0"/>
          <a:chExt cx="0" cy="0"/>
        </a:xfrm>
      </p:grpSpPr>
      <p:sp>
        <p:nvSpPr>
          <p:cNvPr id="4" name="3 - TextBox"/>
          <p:cNvSpPr txBox="1"/>
          <p:nvPr/>
        </p:nvSpPr>
        <p:spPr>
          <a:xfrm>
            <a:off x="5508104" y="692696"/>
            <a:ext cx="3635896" cy="923330"/>
          </a:xfrm>
          <a:prstGeom prst="rect">
            <a:avLst/>
          </a:prstGeom>
          <a:noFill/>
        </p:spPr>
        <p:txBody>
          <a:bodyPr wrap="square" rtlCol="0">
            <a:spAutoFit/>
          </a:bodyPr>
          <a:lstStyle/>
          <a:p>
            <a:r>
              <a:rPr lang="el-GR" sz="5400" dirty="0" smtClean="0">
                <a:solidFill>
                  <a:schemeClr val="bg1"/>
                </a:solidFill>
              </a:rPr>
              <a:t>=</a:t>
            </a:r>
            <a:r>
              <a:rPr lang="el-GR" sz="5400" dirty="0" smtClean="0">
                <a:solidFill>
                  <a:srgbClr val="FF0000"/>
                </a:solidFill>
              </a:rPr>
              <a:t>Μ</a:t>
            </a:r>
            <a:r>
              <a:rPr lang="el-GR" sz="5400" dirty="0" smtClean="0">
                <a:solidFill>
                  <a:schemeClr val="bg1"/>
                </a:solidFill>
              </a:rPr>
              <a:t>εγάλος</a:t>
            </a:r>
            <a:endParaRPr lang="el-GR" sz="5400" dirty="0">
              <a:solidFill>
                <a:schemeClr val="bg1"/>
              </a:solidFill>
            </a:endParaRPr>
          </a:p>
        </p:txBody>
      </p:sp>
      <p:sp>
        <p:nvSpPr>
          <p:cNvPr id="5" name="4 - TextBox"/>
          <p:cNvSpPr txBox="1"/>
          <p:nvPr/>
        </p:nvSpPr>
        <p:spPr>
          <a:xfrm>
            <a:off x="5868144" y="1988840"/>
            <a:ext cx="3672408" cy="923330"/>
          </a:xfrm>
          <a:prstGeom prst="rect">
            <a:avLst/>
          </a:prstGeom>
          <a:noFill/>
        </p:spPr>
        <p:txBody>
          <a:bodyPr wrap="square" rtlCol="0">
            <a:spAutoFit/>
          </a:bodyPr>
          <a:lstStyle/>
          <a:p>
            <a:r>
              <a:rPr lang="el-GR" sz="5400" dirty="0" smtClean="0">
                <a:solidFill>
                  <a:schemeClr val="bg1"/>
                </a:solidFill>
              </a:rPr>
              <a:t>=</a:t>
            </a:r>
            <a:r>
              <a:rPr lang="el-GR" sz="5400" dirty="0" smtClean="0">
                <a:solidFill>
                  <a:srgbClr val="FF0000"/>
                </a:solidFill>
              </a:rPr>
              <a:t>Ά</a:t>
            </a:r>
            <a:r>
              <a:rPr lang="el-GR" sz="5400" dirty="0" smtClean="0">
                <a:solidFill>
                  <a:schemeClr val="bg1"/>
                </a:solidFill>
              </a:rPr>
              <a:t>σχημος</a:t>
            </a:r>
            <a:endParaRPr lang="el-GR" sz="5400" dirty="0">
              <a:solidFill>
                <a:schemeClr val="bg1"/>
              </a:solidFill>
            </a:endParaRPr>
          </a:p>
        </p:txBody>
      </p:sp>
      <p:sp>
        <p:nvSpPr>
          <p:cNvPr id="6" name="5 - TextBox"/>
          <p:cNvSpPr txBox="1"/>
          <p:nvPr/>
        </p:nvSpPr>
        <p:spPr>
          <a:xfrm>
            <a:off x="6228184" y="3356992"/>
            <a:ext cx="3096344" cy="707886"/>
          </a:xfrm>
          <a:prstGeom prst="rect">
            <a:avLst/>
          </a:prstGeom>
          <a:noFill/>
        </p:spPr>
        <p:txBody>
          <a:bodyPr wrap="square" rtlCol="0">
            <a:spAutoFit/>
          </a:bodyPr>
          <a:lstStyle/>
          <a:p>
            <a:r>
              <a:rPr lang="el-GR" sz="4000" dirty="0" smtClean="0">
                <a:solidFill>
                  <a:schemeClr val="bg1"/>
                </a:solidFill>
              </a:rPr>
              <a:t>=</a:t>
            </a:r>
            <a:r>
              <a:rPr lang="el-GR" sz="4000" dirty="0" smtClean="0">
                <a:solidFill>
                  <a:srgbClr val="FF0000"/>
                </a:solidFill>
              </a:rPr>
              <a:t>Μ</a:t>
            </a:r>
            <a:r>
              <a:rPr lang="el-GR" sz="4000" dirty="0" smtClean="0">
                <a:solidFill>
                  <a:schemeClr val="bg1"/>
                </a:solidFill>
              </a:rPr>
              <a:t>οναχικός</a:t>
            </a:r>
            <a:endParaRPr lang="el-GR" sz="4000" dirty="0">
              <a:solidFill>
                <a:schemeClr val="bg1"/>
              </a:solidFill>
            </a:endParaRPr>
          </a:p>
        </p:txBody>
      </p:sp>
      <p:sp>
        <p:nvSpPr>
          <p:cNvPr id="7" name="6 - TextBox"/>
          <p:cNvSpPr txBox="1"/>
          <p:nvPr/>
        </p:nvSpPr>
        <p:spPr>
          <a:xfrm>
            <a:off x="6516216" y="4437112"/>
            <a:ext cx="3024336" cy="830997"/>
          </a:xfrm>
          <a:prstGeom prst="rect">
            <a:avLst/>
          </a:prstGeom>
          <a:noFill/>
        </p:spPr>
        <p:txBody>
          <a:bodyPr wrap="square" rtlCol="0">
            <a:spAutoFit/>
          </a:bodyPr>
          <a:lstStyle/>
          <a:p>
            <a:r>
              <a:rPr lang="el-GR" sz="4800" dirty="0" smtClean="0">
                <a:solidFill>
                  <a:schemeClr val="bg1"/>
                </a:solidFill>
              </a:rPr>
              <a:t>=</a:t>
            </a:r>
            <a:r>
              <a:rPr lang="el-GR" sz="4800" dirty="0" smtClean="0">
                <a:solidFill>
                  <a:srgbClr val="FF0000"/>
                </a:solidFill>
              </a:rPr>
              <a:t>Χ</a:t>
            </a:r>
            <a:r>
              <a:rPr lang="el-GR" sz="4800" dirty="0" smtClean="0">
                <a:solidFill>
                  <a:schemeClr val="bg1"/>
                </a:solidFill>
              </a:rPr>
              <a:t>αμένοι</a:t>
            </a:r>
            <a:endParaRPr lang="el-GR" sz="4800" dirty="0">
              <a:solidFill>
                <a:schemeClr val="bg1"/>
              </a:solidFill>
            </a:endParaRPr>
          </a:p>
        </p:txBody>
      </p:sp>
      <p:sp>
        <p:nvSpPr>
          <p:cNvPr id="8" name="7 - TextBox"/>
          <p:cNvSpPr txBox="1"/>
          <p:nvPr/>
        </p:nvSpPr>
        <p:spPr>
          <a:xfrm>
            <a:off x="3923928" y="6150114"/>
            <a:ext cx="5760640" cy="707886"/>
          </a:xfrm>
          <a:prstGeom prst="rect">
            <a:avLst/>
          </a:prstGeom>
          <a:noFill/>
        </p:spPr>
        <p:txBody>
          <a:bodyPr wrap="square" rtlCol="0">
            <a:spAutoFit/>
          </a:bodyPr>
          <a:lstStyle/>
          <a:p>
            <a:r>
              <a:rPr lang="el-GR" sz="4000" dirty="0" smtClean="0">
                <a:solidFill>
                  <a:schemeClr val="bg1"/>
                </a:solidFill>
              </a:rPr>
              <a:t>=</a:t>
            </a:r>
            <a:r>
              <a:rPr lang="el-GR" sz="4000" dirty="0" smtClean="0">
                <a:solidFill>
                  <a:srgbClr val="FF0000"/>
                </a:solidFill>
              </a:rPr>
              <a:t>Π</a:t>
            </a:r>
            <a:r>
              <a:rPr lang="el-GR" sz="4000" dirty="0" smtClean="0">
                <a:solidFill>
                  <a:schemeClr val="bg1"/>
                </a:solidFill>
              </a:rPr>
              <a:t>ροσοχή θα τρομάξεις</a:t>
            </a:r>
            <a:endParaRPr lang="el-GR" sz="4000" dirty="0">
              <a:solidFill>
                <a:schemeClr val="bg1"/>
              </a:solidFill>
            </a:endParaRPr>
          </a:p>
        </p:txBody>
      </p:sp>
    </p:spTree>
  </p:cSld>
  <p:clrMapOvr>
    <a:masterClrMapping/>
  </p:clrMapOvr>
  <p:transition spd="med">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grpId="1"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strVal val="#ppt_h"/>
                                          </p:val>
                                        </p:tav>
                                        <p:tav tm="100000">
                                          <p:val>
                                            <p:strVal val="#ppt_h"/>
                                          </p:val>
                                        </p:tav>
                                      </p:tavLst>
                                    </p:anim>
                                  </p:childTnLst>
                                </p:cTn>
                              </p:par>
                              <p:par>
                                <p:cTn id="9" presetID="17" presetClass="entr" presetSubtype="10" fill="hold" grpId="0" nodeType="with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p:cTn id="11" dur="500" fill="hold"/>
                                        <p:tgtEl>
                                          <p:spTgt spid="5"/>
                                        </p:tgtEl>
                                        <p:attrNameLst>
                                          <p:attrName>ppt_w</p:attrName>
                                        </p:attrNameLst>
                                      </p:cBhvr>
                                      <p:tavLst>
                                        <p:tav tm="0">
                                          <p:val>
                                            <p:fltVal val="0"/>
                                          </p:val>
                                        </p:tav>
                                        <p:tav tm="100000">
                                          <p:val>
                                            <p:strVal val="#ppt_w"/>
                                          </p:val>
                                        </p:tav>
                                      </p:tavLst>
                                    </p:anim>
                                    <p:anim calcmode="lin" valueType="num">
                                      <p:cBhvr>
                                        <p:cTn id="12" dur="500" fill="hold"/>
                                        <p:tgtEl>
                                          <p:spTgt spid="5"/>
                                        </p:tgtEl>
                                        <p:attrNameLst>
                                          <p:attrName>ppt_h</p:attrName>
                                        </p:attrNameLst>
                                      </p:cBhvr>
                                      <p:tavLst>
                                        <p:tav tm="0">
                                          <p:val>
                                            <p:strVal val="#ppt_h"/>
                                          </p:val>
                                        </p:tav>
                                        <p:tav tm="100000">
                                          <p:val>
                                            <p:strVal val="#ppt_h"/>
                                          </p:val>
                                        </p:tav>
                                      </p:tavLst>
                                    </p:anim>
                                  </p:childTnLst>
                                </p:cTn>
                              </p:par>
                              <p:par>
                                <p:cTn id="13" presetID="17" presetClass="entr" presetSubtype="10" fill="hold" grpId="0" nodeType="withEffect">
                                  <p:stCondLst>
                                    <p:cond delay="0"/>
                                  </p:stCondLst>
                                  <p:childTnLst>
                                    <p:set>
                                      <p:cBhvr>
                                        <p:cTn id="14" dur="1" fill="hold">
                                          <p:stCondLst>
                                            <p:cond delay="0"/>
                                          </p:stCondLst>
                                        </p:cTn>
                                        <p:tgtEl>
                                          <p:spTgt spid="6"/>
                                        </p:tgtEl>
                                        <p:attrNameLst>
                                          <p:attrName>style.visibility</p:attrName>
                                        </p:attrNameLst>
                                      </p:cBhvr>
                                      <p:to>
                                        <p:strVal val="visible"/>
                                      </p:to>
                                    </p:set>
                                    <p:anim calcmode="lin" valueType="num">
                                      <p:cBhvr>
                                        <p:cTn id="15" dur="500" fill="hold"/>
                                        <p:tgtEl>
                                          <p:spTgt spid="6"/>
                                        </p:tgtEl>
                                        <p:attrNameLst>
                                          <p:attrName>ppt_w</p:attrName>
                                        </p:attrNameLst>
                                      </p:cBhvr>
                                      <p:tavLst>
                                        <p:tav tm="0">
                                          <p:val>
                                            <p:fltVal val="0"/>
                                          </p:val>
                                        </p:tav>
                                        <p:tav tm="100000">
                                          <p:val>
                                            <p:strVal val="#ppt_w"/>
                                          </p:val>
                                        </p:tav>
                                      </p:tavLst>
                                    </p:anim>
                                    <p:anim calcmode="lin" valueType="num">
                                      <p:cBhvr>
                                        <p:cTn id="16" dur="500" fill="hold"/>
                                        <p:tgtEl>
                                          <p:spTgt spid="6"/>
                                        </p:tgtEl>
                                        <p:attrNameLst>
                                          <p:attrName>ppt_h</p:attrName>
                                        </p:attrNameLst>
                                      </p:cBhvr>
                                      <p:tavLst>
                                        <p:tav tm="0">
                                          <p:val>
                                            <p:strVal val="#ppt_h"/>
                                          </p:val>
                                        </p:tav>
                                        <p:tav tm="100000">
                                          <p:val>
                                            <p:strVal val="#ppt_h"/>
                                          </p:val>
                                        </p:tav>
                                      </p:tavLst>
                                    </p:anim>
                                  </p:childTnLst>
                                </p:cTn>
                              </p:par>
                              <p:par>
                                <p:cTn id="17" presetID="17" presetClass="entr" presetSubtype="10" fill="hold" grpId="0" nodeType="with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p:cTn id="19" dur="500" fill="hold"/>
                                        <p:tgtEl>
                                          <p:spTgt spid="7"/>
                                        </p:tgtEl>
                                        <p:attrNameLst>
                                          <p:attrName>ppt_w</p:attrName>
                                        </p:attrNameLst>
                                      </p:cBhvr>
                                      <p:tavLst>
                                        <p:tav tm="0">
                                          <p:val>
                                            <p:fltVal val="0"/>
                                          </p:val>
                                        </p:tav>
                                        <p:tav tm="100000">
                                          <p:val>
                                            <p:strVal val="#ppt_w"/>
                                          </p:val>
                                        </p:tav>
                                      </p:tavLst>
                                    </p:anim>
                                    <p:anim calcmode="lin" valueType="num">
                                      <p:cBhvr>
                                        <p:cTn id="20" dur="500" fill="hold"/>
                                        <p:tgtEl>
                                          <p:spTgt spid="7"/>
                                        </p:tgtEl>
                                        <p:attrNameLst>
                                          <p:attrName>ppt_h</p:attrName>
                                        </p:attrNameLst>
                                      </p:cBhvr>
                                      <p:tavLst>
                                        <p:tav tm="0">
                                          <p:val>
                                            <p:strVal val="#ppt_h"/>
                                          </p:val>
                                        </p:tav>
                                        <p:tav tm="100000">
                                          <p:val>
                                            <p:strVal val="#ppt_h"/>
                                          </p:val>
                                        </p:tav>
                                      </p:tavLst>
                                    </p:anim>
                                  </p:childTnLst>
                                </p:cTn>
                              </p:par>
                              <p:par>
                                <p:cTn id="21" presetID="17" presetClass="entr" presetSubtype="10" fill="hold" grpId="0" nodeType="withEffect">
                                  <p:stCondLst>
                                    <p:cond delay="0"/>
                                  </p:stCondLst>
                                  <p:childTnLst>
                                    <p:set>
                                      <p:cBhvr>
                                        <p:cTn id="22" dur="1" fill="hold">
                                          <p:stCondLst>
                                            <p:cond delay="0"/>
                                          </p:stCondLst>
                                        </p:cTn>
                                        <p:tgtEl>
                                          <p:spTgt spid="8"/>
                                        </p:tgtEl>
                                        <p:attrNameLst>
                                          <p:attrName>style.visibility</p:attrName>
                                        </p:attrNameLst>
                                      </p:cBhvr>
                                      <p:to>
                                        <p:strVal val="visible"/>
                                      </p:to>
                                    </p:set>
                                    <p:anim calcmode="lin" valueType="num">
                                      <p:cBhvr>
                                        <p:cTn id="23" dur="500" fill="hold"/>
                                        <p:tgtEl>
                                          <p:spTgt spid="8"/>
                                        </p:tgtEl>
                                        <p:attrNameLst>
                                          <p:attrName>ppt_w</p:attrName>
                                        </p:attrNameLst>
                                      </p:cBhvr>
                                      <p:tavLst>
                                        <p:tav tm="0">
                                          <p:val>
                                            <p:fltVal val="0"/>
                                          </p:val>
                                        </p:tav>
                                        <p:tav tm="100000">
                                          <p:val>
                                            <p:strVal val="#ppt_w"/>
                                          </p:val>
                                        </p:tav>
                                      </p:tavLst>
                                    </p:anim>
                                    <p:anim calcmode="lin" valueType="num">
                                      <p:cBhvr>
                                        <p:cTn id="24" dur="500" fill="hold"/>
                                        <p:tgtEl>
                                          <p:spTgt spid="8"/>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1"/>
      <p:bldP spid="5" grpId="0"/>
      <p:bldP spid="6" grpId="0"/>
      <p:bldP spid="7" grpId="0"/>
      <p:bldP spid="8"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t="-25000" b="-25000"/>
          </a:stretch>
        </a:blipFill>
        <a:effectLst/>
      </p:bgPr>
    </p:bg>
    <p:spTree>
      <p:nvGrpSpPr>
        <p:cNvPr id="1" name=""/>
        <p:cNvGrpSpPr/>
        <p:nvPr/>
      </p:nvGrpSpPr>
      <p:grpSpPr>
        <a:xfrm>
          <a:off x="0" y="0"/>
          <a:ext cx="0" cy="0"/>
          <a:chOff x="0" y="0"/>
          <a:chExt cx="0" cy="0"/>
        </a:xfrm>
      </p:grpSpPr>
      <p:pic>
        <p:nvPicPr>
          <p:cNvPr id="4" name="3 - Εικόνα" descr="can-stock-photo_csp17664101.jpg"/>
          <p:cNvPicPr>
            <a:picLocks noChangeAspect="1"/>
          </p:cNvPicPr>
          <p:nvPr/>
        </p:nvPicPr>
        <p:blipFill>
          <a:blip r:embed="rId3" cstate="print"/>
          <a:stretch>
            <a:fillRect/>
          </a:stretch>
        </p:blipFill>
        <p:spPr>
          <a:xfrm>
            <a:off x="251520" y="260648"/>
            <a:ext cx="2857500" cy="2984500"/>
          </a:xfrm>
          <a:prstGeom prst="rect">
            <a:avLst/>
          </a:prstGeom>
        </p:spPr>
      </p:pic>
      <p:pic>
        <p:nvPicPr>
          <p:cNvPr id="6" name="5 - Εικόνα" descr="cyber-bullying-poster-450x300.jpg"/>
          <p:cNvPicPr>
            <a:picLocks noChangeAspect="1"/>
          </p:cNvPicPr>
          <p:nvPr/>
        </p:nvPicPr>
        <p:blipFill>
          <a:blip r:embed="rId4" cstate="print"/>
          <a:stretch>
            <a:fillRect/>
          </a:stretch>
        </p:blipFill>
        <p:spPr>
          <a:xfrm>
            <a:off x="6012160" y="3717032"/>
            <a:ext cx="2751957" cy="1726222"/>
          </a:xfrm>
          <a:prstGeom prst="rect">
            <a:avLst/>
          </a:prstGeom>
        </p:spPr>
      </p:pic>
    </p:spTree>
  </p:cSld>
  <p:clrMapOvr>
    <a:masterClrMapping/>
  </p:clrMapOvr>
  <p:transition spd="med">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ox(i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58" presetClass="entr" presetSubtype="0" accel="100000"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p:cTn id="12" dur="500" fill="hold"/>
                                        <p:tgtEl>
                                          <p:spTgt spid="6"/>
                                        </p:tgtEl>
                                        <p:attrNameLst>
                                          <p:attrName>ppt_w</p:attrName>
                                        </p:attrNameLst>
                                      </p:cBhvr>
                                      <p:tavLst>
                                        <p:tav tm="0">
                                          <p:val>
                                            <p:strVal val="#ppt_w*2.5"/>
                                          </p:val>
                                        </p:tav>
                                        <p:tav tm="100000">
                                          <p:val>
                                            <p:strVal val="#ppt_w"/>
                                          </p:val>
                                        </p:tav>
                                      </p:tavLst>
                                    </p:anim>
                                    <p:anim calcmode="lin" valueType="num">
                                      <p:cBhvr>
                                        <p:cTn id="13" dur="500" fill="hold"/>
                                        <p:tgtEl>
                                          <p:spTgt spid="6"/>
                                        </p:tgtEl>
                                        <p:attrNameLst>
                                          <p:attrName>ppt_h</p:attrName>
                                        </p:attrNameLst>
                                      </p:cBhvr>
                                      <p:tavLst>
                                        <p:tav tm="0">
                                          <p:val>
                                            <p:strVal val="#ppt_h*0.01"/>
                                          </p:val>
                                        </p:tav>
                                        <p:tav tm="100000">
                                          <p:val>
                                            <p:strVal val="#ppt_h"/>
                                          </p:val>
                                        </p:tav>
                                      </p:tavLst>
                                    </p:anim>
                                    <p:anim calcmode="lin" valueType="num">
                                      <p:cBhvr>
                                        <p:cTn id="14" dur="500" fill="hold"/>
                                        <p:tgtEl>
                                          <p:spTgt spid="6"/>
                                        </p:tgtEl>
                                        <p:attrNameLst>
                                          <p:attrName>ppt_x</p:attrName>
                                        </p:attrNameLst>
                                      </p:cBhvr>
                                      <p:tavLst>
                                        <p:tav tm="0">
                                          <p:val>
                                            <p:strVal val="#ppt_x"/>
                                          </p:val>
                                        </p:tav>
                                        <p:tav tm="100000">
                                          <p:val>
                                            <p:strVal val="#ppt_x"/>
                                          </p:val>
                                        </p:tav>
                                      </p:tavLst>
                                    </p:anim>
                                    <p:anim calcmode="lin" valueType="num">
                                      <p:cBhvr>
                                        <p:cTn id="15" dur="500" fill="hold"/>
                                        <p:tgtEl>
                                          <p:spTgt spid="6"/>
                                        </p:tgtEl>
                                        <p:attrNameLst>
                                          <p:attrName>ppt_y</p:attrName>
                                        </p:attrNameLst>
                                      </p:cBhvr>
                                      <p:tavLst>
                                        <p:tav tm="0">
                                          <p:val>
                                            <p:strVal val="#ppt_h+1"/>
                                          </p:val>
                                        </p:tav>
                                        <p:tav tm="100000">
                                          <p:val>
                                            <p:strVal val="#ppt_y"/>
                                          </p:val>
                                        </p:tav>
                                      </p:tavLst>
                                    </p:anim>
                                    <p:animEffect transition="in" filter="fade">
                                      <p:cBhvr>
                                        <p:cTn id="16"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t="-6000" b="-6000"/>
          </a:stretch>
        </a:blipFill>
        <a:effectLst/>
      </p:bgPr>
    </p:bg>
    <p:spTree>
      <p:nvGrpSpPr>
        <p:cNvPr id="1" name=""/>
        <p:cNvGrpSpPr/>
        <p:nvPr/>
      </p:nvGrpSpPr>
      <p:grpSpPr>
        <a:xfrm>
          <a:off x="0" y="0"/>
          <a:ext cx="0" cy="0"/>
          <a:chOff x="0" y="0"/>
          <a:chExt cx="0" cy="0"/>
        </a:xfrm>
      </p:grpSpPr>
      <p:sp>
        <p:nvSpPr>
          <p:cNvPr id="4" name="3 - Ορθογώνιο"/>
          <p:cNvSpPr/>
          <p:nvPr/>
        </p:nvSpPr>
        <p:spPr>
          <a:xfrm>
            <a:off x="0" y="0"/>
            <a:ext cx="8388423" cy="1938992"/>
          </a:xfrm>
          <a:prstGeom prst="rect">
            <a:avLst/>
          </a:prstGeom>
          <a:noFill/>
        </p:spPr>
        <p:txBody>
          <a:bodyPr wrap="square" lIns="91440" tIns="45720" rIns="91440" bIns="45720">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r>
              <a:rPr lang="el-GR" sz="40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Αν θέλετε περισσότερες πληροφορίες για βοήθεια για το </a:t>
            </a:r>
            <a:r>
              <a:rPr lang="en-US" sz="40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Cyberbullying</a:t>
            </a:r>
            <a:r>
              <a:rPr lang="el-GR" sz="40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 επικοινωνήστε με:</a:t>
            </a:r>
            <a:endParaRPr lang="en-US" sz="40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p:txBody>
      </p:sp>
      <p:sp>
        <p:nvSpPr>
          <p:cNvPr id="1025" name="Rectangle 1"/>
          <p:cNvSpPr>
            <a:spLocks noChangeArrowheads="1"/>
          </p:cNvSpPr>
          <p:nvPr/>
        </p:nvSpPr>
        <p:spPr bwMode="auto">
          <a:xfrm>
            <a:off x="179512" y="1948190"/>
            <a:ext cx="7416824" cy="406265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el-GR" sz="2400" b="1" dirty="0" smtClean="0"/>
              <a:t>Στοιχεία Επικοινωνίας</a:t>
            </a:r>
            <a:endParaRPr lang="el-GR" sz="2400" dirty="0" smtClean="0"/>
          </a:p>
          <a:p>
            <a:r>
              <a:rPr lang="el-GR" sz="2400" b="1" dirty="0" smtClean="0"/>
              <a:t>ΔΙΕΥΘΥΝΣΗ ΔΙΩΞΗΣ ΗΛΕΚΤΡΟΝΙΚΟΥ ΕΓΚΛΗΜΑΤΟΣ</a:t>
            </a:r>
            <a:br>
              <a:rPr lang="el-GR" sz="2400" b="1" dirty="0" smtClean="0"/>
            </a:br>
            <a:r>
              <a:rPr lang="el-GR" sz="2400" b="1" dirty="0" smtClean="0"/>
              <a:t>Διεύθυνση:</a:t>
            </a:r>
            <a:r>
              <a:rPr lang="el-GR" sz="2400" dirty="0" smtClean="0"/>
              <a:t> Λ. Αλεξάνδρας 173, Τ.Κ.115 22 – Αθήνα</a:t>
            </a:r>
            <a:br>
              <a:rPr lang="el-GR" sz="2400" dirty="0" smtClean="0"/>
            </a:br>
            <a:r>
              <a:rPr lang="el-GR" sz="2400" b="1" dirty="0" smtClean="0"/>
              <a:t>Γραμμή καταγγελιών: 11188</a:t>
            </a:r>
            <a:r>
              <a:rPr lang="el-GR" sz="2400" dirty="0" smtClean="0"/>
              <a:t> ή μέσω της εφαρμογής (Android &amp; </a:t>
            </a:r>
            <a:r>
              <a:rPr lang="en-US" sz="2400" dirty="0" smtClean="0"/>
              <a:t>iOS</a:t>
            </a:r>
            <a:r>
              <a:rPr lang="el-GR" sz="2400" dirty="0" smtClean="0"/>
              <a:t>)</a:t>
            </a:r>
            <a:r>
              <a:rPr lang="en-US" sz="2400" dirty="0" smtClean="0"/>
              <a:t> </a:t>
            </a:r>
            <a:r>
              <a:rPr lang="el-GR" sz="2400" b="1" dirty="0" smtClean="0"/>
              <a:t>CYBERALERT</a:t>
            </a:r>
            <a:r>
              <a:rPr lang="en-US" sz="2400" b="1" dirty="0" smtClean="0"/>
              <a:t> </a:t>
            </a:r>
            <a:r>
              <a:rPr lang="el-GR" sz="2400" b="1" dirty="0" smtClean="0"/>
              <a:t>(άλλες </a:t>
            </a:r>
            <a:r>
              <a:rPr lang="el-GR" sz="2400" b="1" dirty="0" smtClean="0"/>
              <a:t>γραμμές  υποστήριξης 116-111,801-801-1177,11-130).</a:t>
            </a:r>
            <a:r>
              <a:rPr lang="el-GR" sz="2400" dirty="0" smtClean="0"/>
              <a:t/>
            </a:r>
            <a:br>
              <a:rPr lang="el-GR" sz="2400" dirty="0" smtClean="0"/>
            </a:br>
            <a:r>
              <a:rPr lang="el-GR" sz="2400" b="1" dirty="0" smtClean="0"/>
              <a:t>FAX :</a:t>
            </a:r>
            <a:r>
              <a:rPr lang="el-GR" sz="2400" dirty="0" smtClean="0"/>
              <a:t> 210-6476462</a:t>
            </a:r>
            <a:br>
              <a:rPr lang="el-GR" sz="2400" dirty="0" smtClean="0"/>
            </a:br>
            <a:r>
              <a:rPr lang="el-GR" sz="2400" b="1" dirty="0" smtClean="0"/>
              <a:t>E</a:t>
            </a:r>
            <a:r>
              <a:rPr lang="en-US" sz="2400" b="1" dirty="0" smtClean="0"/>
              <a:t>-mail </a:t>
            </a:r>
            <a:r>
              <a:rPr lang="el-GR" sz="2400" dirty="0" smtClean="0"/>
              <a:t>: </a:t>
            </a:r>
            <a:r>
              <a:rPr lang="el-GR" sz="2400" dirty="0" smtClean="0">
                <a:solidFill>
                  <a:schemeClr val="bg1"/>
                </a:solidFill>
              </a:rPr>
              <a:t>ccu@cybercrimeunit.gov.gr </a:t>
            </a:r>
            <a:r>
              <a:rPr lang="el-GR" sz="2400" dirty="0" smtClean="0"/>
              <a:t/>
            </a:r>
            <a:br>
              <a:rPr lang="el-GR" sz="2400" dirty="0" smtClean="0"/>
            </a:br>
            <a:r>
              <a:rPr lang="el-GR" sz="2400" b="1" dirty="0" smtClean="0"/>
              <a:t>Website:</a:t>
            </a:r>
            <a:r>
              <a:rPr lang="el-GR" sz="2400" dirty="0" smtClean="0"/>
              <a:t> </a:t>
            </a:r>
            <a:r>
              <a:rPr lang="el-GR" sz="2400" dirty="0" smtClean="0">
                <a:solidFill>
                  <a:schemeClr val="bg1"/>
                </a:solidFill>
              </a:rPr>
              <a:t>www.hellenicpolice.gr</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l-GR" sz="1800" b="0" i="0" u="none" strike="noStrike" cap="none" normalizeH="0" baseline="0" dirty="0" smtClean="0">
              <a:ln>
                <a:noFill/>
              </a:ln>
              <a:solidFill>
                <a:schemeClr val="tx1"/>
              </a:solidFill>
              <a:effectLst/>
              <a:latin typeface="Arial" charset="0"/>
              <a:cs typeface="Arial" charset="0"/>
            </a:endParaRPr>
          </a:p>
        </p:txBody>
      </p:sp>
    </p:spTree>
  </p:cSld>
  <p:clrMapOvr>
    <a:masterClrMapping/>
  </p:clrMapOvr>
  <p:transition spd="med">
    <p:cover dir="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9"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0" fill="hold"/>
                                        <p:tgtEl>
                                          <p:spTgt spid="4"/>
                                        </p:tgtEl>
                                        <p:attrNameLst>
                                          <p:attrName>ppt_w</p:attrName>
                                        </p:attrNameLst>
                                      </p:cBhvr>
                                      <p:tavLst>
                                        <p:tav tm="0" fmla="#ppt_w*sin(2.5*pi*$)">
                                          <p:val>
                                            <p:fltVal val="0"/>
                                          </p:val>
                                        </p:tav>
                                        <p:tav tm="100000">
                                          <p:val>
                                            <p:fltVal val="1"/>
                                          </p:val>
                                        </p:tav>
                                      </p:tavLst>
                                    </p:anim>
                                    <p:anim calcmode="lin" valueType="num">
                                      <p:cBhvr>
                                        <p:cTn id="8" dur="5000" fill="hold"/>
                                        <p:tgtEl>
                                          <p:spTgt spid="4"/>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8" presetClass="entr" presetSubtype="16" fill="hold" grpId="0" nodeType="clickEffect">
                                  <p:stCondLst>
                                    <p:cond delay="0"/>
                                  </p:stCondLst>
                                  <p:childTnLst>
                                    <p:set>
                                      <p:cBhvr>
                                        <p:cTn id="12" dur="1" fill="hold">
                                          <p:stCondLst>
                                            <p:cond delay="0"/>
                                          </p:stCondLst>
                                        </p:cTn>
                                        <p:tgtEl>
                                          <p:spTgt spid="1025"/>
                                        </p:tgtEl>
                                        <p:attrNameLst>
                                          <p:attrName>style.visibility</p:attrName>
                                        </p:attrNameLst>
                                      </p:cBhvr>
                                      <p:to>
                                        <p:strVal val="visible"/>
                                      </p:to>
                                    </p:set>
                                    <p:animEffect transition="in" filter="diamond(in)">
                                      <p:cBhvr>
                                        <p:cTn id="13" dur="2000"/>
                                        <p:tgtEl>
                                          <p:spTgt spid="10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1025"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l="-25000" r="-25000"/>
          </a:stretch>
        </a:blipFill>
        <a:effectLst/>
      </p:bgPr>
    </p:bg>
    <p:spTree>
      <p:nvGrpSpPr>
        <p:cNvPr id="1" name=""/>
        <p:cNvGrpSpPr/>
        <p:nvPr/>
      </p:nvGrpSpPr>
      <p:grpSpPr>
        <a:xfrm>
          <a:off x="0" y="0"/>
          <a:ext cx="0" cy="0"/>
          <a:chOff x="0" y="0"/>
          <a:chExt cx="0" cy="0"/>
        </a:xfrm>
      </p:grpSpPr>
      <p:sp>
        <p:nvSpPr>
          <p:cNvPr id="4" name="3 - Ορθογώνιο"/>
          <p:cNvSpPr/>
          <p:nvPr/>
        </p:nvSpPr>
        <p:spPr>
          <a:xfrm>
            <a:off x="1259632" y="2492896"/>
            <a:ext cx="6984776" cy="1323439"/>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80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~The End!~</a:t>
            </a:r>
            <a:endParaRPr lang="el-GR" sz="80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Tree>
  </p:cSld>
  <p:clrMapOvr>
    <a:masterClrMapping/>
  </p:clrMapOvr>
  <p:transition spd="med">
    <p:wedge/>
    <p:sndAc>
      <p:stSnd>
        <p:snd r:embed="rId2" name="applause.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strips(downLeft)">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Χαρτί">
  <a:themeElements>
    <a:clrScheme name="Χαρτί">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Χαρτί">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Χαρτί">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142</TotalTime>
  <Words>263</Words>
  <Application>Microsoft Office PowerPoint</Application>
  <PresentationFormat>Προβολή στην οθόνη (4:3)</PresentationFormat>
  <Paragraphs>22</Paragraphs>
  <Slides>8</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8</vt:i4>
      </vt:variant>
    </vt:vector>
  </HeadingPairs>
  <TitlesOfParts>
    <vt:vector size="9" baseType="lpstr">
      <vt:lpstr>Χαρτί</vt:lpstr>
      <vt:lpstr>Διαφάνεια 1</vt:lpstr>
      <vt:lpstr>Τι είναι το cyberbullying;</vt:lpstr>
      <vt:lpstr>Διαφάνεια 3</vt:lpstr>
      <vt:lpstr>Διαφάνεια 4</vt:lpstr>
      <vt:lpstr>Διαφάνεια 5</vt:lpstr>
      <vt:lpstr>Διαφάνεια 6</vt:lpstr>
      <vt:lpstr>Διαφάνεια 7</vt:lpstr>
      <vt:lpstr>Διαφάνεια 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Διαφάνεια 1</dc:title>
  <dc:creator>student</dc:creator>
  <cp:lastModifiedBy>student</cp:lastModifiedBy>
  <cp:revision>17</cp:revision>
  <dcterms:created xsi:type="dcterms:W3CDTF">2015-03-16T07:34:03Z</dcterms:created>
  <dcterms:modified xsi:type="dcterms:W3CDTF">2015-04-20T06:15:09Z</dcterms:modified>
</cp:coreProperties>
</file>